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436600" cy="7556500"/>
  <p:notesSz cx="13436600" cy="7556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URt5vXEBcM11w0sNkbqHCirwG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F2830FC-A790-4B03-B7AD-F949F9B7515A}">
  <a:tblStyle styleId="{DF2830FC-A790-4B03-B7AD-F949F9B751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BC2077-E5D9-4DF9-BD08-445BF80E7B8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76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39875" y="566725"/>
            <a:ext cx="8958175" cy="28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641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875" y="566725"/>
            <a:ext cx="8958175" cy="28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875" y="566725"/>
            <a:ext cx="8958175" cy="28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875" y="566725"/>
            <a:ext cx="8958175" cy="28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875" y="566725"/>
            <a:ext cx="8958175" cy="28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479669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47966980_0_0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300" cy="3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875" y="566725"/>
            <a:ext cx="8958175" cy="28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875" y="566725"/>
            <a:ext cx="8958175" cy="28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1343650" y="3589325"/>
            <a:ext cx="10749275" cy="3400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40312" cy="2833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11871583" y="4292186"/>
            <a:ext cx="1565275" cy="3264535"/>
          </a:xfrm>
          <a:custGeom>
            <a:avLst/>
            <a:gdLst/>
            <a:ahLst/>
            <a:cxnLst/>
            <a:rect l="l" t="t" r="r" b="b"/>
            <a:pathLst>
              <a:path w="1565275" h="3264534" extrusionOk="0">
                <a:moveTo>
                  <a:pt x="1565015" y="0"/>
                </a:moveTo>
                <a:lnTo>
                  <a:pt x="0" y="0"/>
                </a:lnTo>
                <a:lnTo>
                  <a:pt x="0" y="3264313"/>
                </a:lnTo>
                <a:lnTo>
                  <a:pt x="1565015" y="3264313"/>
                </a:lnTo>
                <a:lnTo>
                  <a:pt x="1565015" y="0"/>
                </a:lnTo>
                <a:close/>
              </a:path>
            </a:pathLst>
          </a:custGeom>
          <a:solidFill>
            <a:srgbClr val="F723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6"/>
          <p:cNvSpPr/>
          <p:nvPr/>
        </p:nvSpPr>
        <p:spPr>
          <a:xfrm>
            <a:off x="10303394" y="4292189"/>
            <a:ext cx="1426845" cy="3264535"/>
          </a:xfrm>
          <a:custGeom>
            <a:avLst/>
            <a:gdLst/>
            <a:ahLst/>
            <a:cxnLst/>
            <a:rect l="l" t="t" r="r" b="b"/>
            <a:pathLst>
              <a:path w="1426845" h="3264534" extrusionOk="0">
                <a:moveTo>
                  <a:pt x="0" y="0"/>
                </a:moveTo>
                <a:lnTo>
                  <a:pt x="0" y="3264310"/>
                </a:lnTo>
                <a:lnTo>
                  <a:pt x="2772" y="3264310"/>
                </a:lnTo>
                <a:lnTo>
                  <a:pt x="1426748" y="1633741"/>
                </a:lnTo>
                <a:lnTo>
                  <a:pt x="0" y="0"/>
                </a:lnTo>
                <a:close/>
              </a:path>
            </a:pathLst>
          </a:custGeom>
          <a:solidFill>
            <a:srgbClr val="F723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6"/>
          <p:cNvSpPr/>
          <p:nvPr/>
        </p:nvSpPr>
        <p:spPr>
          <a:xfrm>
            <a:off x="11871585" y="4292188"/>
            <a:ext cx="1426845" cy="3264535"/>
          </a:xfrm>
          <a:custGeom>
            <a:avLst/>
            <a:gdLst/>
            <a:ahLst/>
            <a:cxnLst/>
            <a:rect l="l" t="t" r="r" b="b"/>
            <a:pathLst>
              <a:path w="1426844" h="3264534" extrusionOk="0">
                <a:moveTo>
                  <a:pt x="0" y="0"/>
                </a:moveTo>
                <a:lnTo>
                  <a:pt x="0" y="3264311"/>
                </a:lnTo>
                <a:lnTo>
                  <a:pt x="2771" y="3264311"/>
                </a:lnTo>
                <a:lnTo>
                  <a:pt x="1426749" y="1633743"/>
                </a:lnTo>
                <a:lnTo>
                  <a:pt x="0" y="0"/>
                </a:lnTo>
                <a:close/>
              </a:path>
            </a:pathLst>
          </a:custGeom>
          <a:solidFill>
            <a:srgbClr val="7DD4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0" y="4292189"/>
            <a:ext cx="10303510" cy="3264535"/>
          </a:xfrm>
          <a:custGeom>
            <a:avLst/>
            <a:gdLst/>
            <a:ahLst/>
            <a:cxnLst/>
            <a:rect l="l" t="t" r="r" b="b"/>
            <a:pathLst>
              <a:path w="10303510" h="3264534" extrusionOk="0">
                <a:moveTo>
                  <a:pt x="0" y="3264310"/>
                </a:moveTo>
                <a:lnTo>
                  <a:pt x="10303392" y="3264310"/>
                </a:lnTo>
                <a:lnTo>
                  <a:pt x="10303392" y="0"/>
                </a:lnTo>
                <a:lnTo>
                  <a:pt x="0" y="0"/>
                </a:lnTo>
                <a:lnTo>
                  <a:pt x="0" y="3264310"/>
                </a:lnTo>
                <a:close/>
              </a:path>
            </a:pathLst>
          </a:custGeom>
          <a:solidFill>
            <a:srgbClr val="F723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950" y="6488503"/>
            <a:ext cx="2138535" cy="29190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711447" y="1283455"/>
            <a:ext cx="12013704" cy="45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568444" y="7027545"/>
            <a:ext cx="42997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671830" y="7027545"/>
            <a:ext cx="30904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12548043" y="6894768"/>
            <a:ext cx="231775" cy="1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711447" y="1283455"/>
            <a:ext cx="12013704" cy="45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-12699" y="2154626"/>
            <a:ext cx="13461998" cy="445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568444" y="7027545"/>
            <a:ext cx="42997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671830" y="7027545"/>
            <a:ext cx="30904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12548043" y="6894768"/>
            <a:ext cx="231775" cy="1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ctrTitle"/>
          </p:nvPr>
        </p:nvSpPr>
        <p:spPr>
          <a:xfrm>
            <a:off x="711447" y="1283455"/>
            <a:ext cx="12013704" cy="45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ubTitle" idx="1"/>
          </p:nvPr>
        </p:nvSpPr>
        <p:spPr>
          <a:xfrm>
            <a:off x="2015490" y="4231640"/>
            <a:ext cx="9405620" cy="188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ftr" idx="11"/>
          </p:nvPr>
        </p:nvSpPr>
        <p:spPr>
          <a:xfrm>
            <a:off x="4568444" y="7027545"/>
            <a:ext cx="42997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671830" y="7027545"/>
            <a:ext cx="30904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12548043" y="6894768"/>
            <a:ext cx="231775" cy="1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711447" y="1283455"/>
            <a:ext cx="12013704" cy="45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671830" y="1737995"/>
            <a:ext cx="5844921" cy="498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6919849" y="1737995"/>
            <a:ext cx="5844921" cy="498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568444" y="7027545"/>
            <a:ext cx="42997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671830" y="7027545"/>
            <a:ext cx="30904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12548043" y="6894768"/>
            <a:ext cx="231775" cy="1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ftr" idx="11"/>
          </p:nvPr>
        </p:nvSpPr>
        <p:spPr>
          <a:xfrm>
            <a:off x="4568444" y="7027545"/>
            <a:ext cx="42997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dt" idx="10"/>
          </p:nvPr>
        </p:nvSpPr>
        <p:spPr>
          <a:xfrm>
            <a:off x="671830" y="7027545"/>
            <a:ext cx="30904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12548043" y="6894768"/>
            <a:ext cx="231775" cy="1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19545"/>
              </a:lnSpc>
              <a:spcBef>
                <a:spcPts val="0"/>
              </a:spcBef>
              <a:buNone/>
              <a:defRPr sz="1100" b="0" i="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4856" y="490539"/>
            <a:ext cx="1217345" cy="1661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5"/>
          <p:cNvSpPr/>
          <p:nvPr/>
        </p:nvSpPr>
        <p:spPr>
          <a:xfrm>
            <a:off x="754856" y="790958"/>
            <a:ext cx="11924665" cy="0"/>
          </a:xfrm>
          <a:custGeom>
            <a:avLst/>
            <a:gdLst/>
            <a:ahLst/>
            <a:cxnLst/>
            <a:rect l="l" t="t" r="r" b="b"/>
            <a:pathLst>
              <a:path w="11924665" h="120000" extrusionOk="0">
                <a:moveTo>
                  <a:pt x="0" y="0"/>
                </a:moveTo>
                <a:lnTo>
                  <a:pt x="11924355" y="0"/>
                </a:lnTo>
              </a:path>
            </a:pathLst>
          </a:custGeom>
          <a:noFill/>
          <a:ln w="9525" cap="flat" cmpd="sng">
            <a:solidFill>
              <a:srgbClr val="AFAB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40177" y="519119"/>
            <a:ext cx="1139033" cy="1518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5"/>
          <p:cNvSpPr txBox="1">
            <a:spLocks noGrp="1"/>
          </p:cNvSpPr>
          <p:nvPr>
            <p:ph type="title"/>
          </p:nvPr>
        </p:nvSpPr>
        <p:spPr>
          <a:xfrm>
            <a:off x="711447" y="1283455"/>
            <a:ext cx="12013704" cy="45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body" idx="1"/>
          </p:nvPr>
        </p:nvSpPr>
        <p:spPr>
          <a:xfrm>
            <a:off x="-12699" y="2154626"/>
            <a:ext cx="13461998" cy="445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4568444" y="7027545"/>
            <a:ext cx="4299712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71830" y="7027545"/>
            <a:ext cx="309041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12548043" y="6894768"/>
            <a:ext cx="231775" cy="1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19545"/>
              </a:lnSpc>
              <a:spcBef>
                <a:spcPts val="0"/>
              </a:spcBef>
              <a:buNone/>
              <a:defRPr sz="1100" b="0" i="0" u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 rtl="0">
              <a:lnSpc>
                <a:spcPct val="119545"/>
              </a:lnSpc>
              <a:spcBef>
                <a:spcPts val="0"/>
              </a:spcBef>
              <a:buNone/>
              <a:defRPr sz="1100" b="0" i="0" u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 rtl="0">
              <a:lnSpc>
                <a:spcPct val="119545"/>
              </a:lnSpc>
              <a:spcBef>
                <a:spcPts val="0"/>
              </a:spcBef>
              <a:buNone/>
              <a:defRPr sz="1100" b="0" i="0" u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 rtl="0">
              <a:lnSpc>
                <a:spcPct val="119545"/>
              </a:lnSpc>
              <a:spcBef>
                <a:spcPts val="0"/>
              </a:spcBef>
              <a:buNone/>
              <a:defRPr sz="1100" b="0" i="0" u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 rtl="0">
              <a:lnSpc>
                <a:spcPct val="119545"/>
              </a:lnSpc>
              <a:spcBef>
                <a:spcPts val="0"/>
              </a:spcBef>
              <a:buNone/>
              <a:defRPr sz="1100" b="0" i="0" u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 rtl="0">
              <a:lnSpc>
                <a:spcPct val="119545"/>
              </a:lnSpc>
              <a:spcBef>
                <a:spcPts val="0"/>
              </a:spcBef>
              <a:buNone/>
              <a:defRPr sz="1100" b="0" i="0" u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 rtl="0">
              <a:lnSpc>
                <a:spcPct val="119545"/>
              </a:lnSpc>
              <a:spcBef>
                <a:spcPts val="0"/>
              </a:spcBef>
              <a:buNone/>
              <a:defRPr sz="1100" b="0" i="0" u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 rtl="0">
              <a:lnSpc>
                <a:spcPct val="119545"/>
              </a:lnSpc>
              <a:spcBef>
                <a:spcPts val="0"/>
              </a:spcBef>
              <a:buNone/>
              <a:defRPr sz="1100" b="0" i="0" u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 rtl="0">
              <a:lnSpc>
                <a:spcPct val="119545"/>
              </a:lnSpc>
              <a:spcBef>
                <a:spcPts val="0"/>
              </a:spcBef>
              <a:buNone/>
              <a:defRPr sz="1100" b="0" i="0" u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title"/>
          </p:nvPr>
        </p:nvSpPr>
        <p:spPr>
          <a:xfrm>
            <a:off x="493567" y="874053"/>
            <a:ext cx="10722610" cy="252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8400" rIns="0" bIns="0" anchor="t" anchorCtr="0">
            <a:spAutoFit/>
          </a:bodyPr>
          <a:lstStyle/>
          <a:p>
            <a:pPr marL="12700" lvl="0" indent="0" algn="l" rtl="0">
              <a:lnSpc>
                <a:spcPct val="66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Возможности  онлайн-технологий для каждого</a:t>
            </a:r>
            <a:br>
              <a:rPr lang="ru-RU" sz="48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8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8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Шагарова Виктория</a:t>
            </a:r>
            <a:br>
              <a:rPr lang="ru-RU" sz="2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Лобастова Марина</a:t>
            </a:r>
            <a:r>
              <a:rPr lang="ru-RU" sz="27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7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698500" y="882650"/>
            <a:ext cx="6172202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</a:rPr>
              <a:t> Примерный план мероприятий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1416" y="2367793"/>
            <a:ext cx="70993" cy="7099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 txBox="1">
            <a:spLocks noGrp="1"/>
          </p:cNvSpPr>
          <p:nvPr>
            <p:ph type="sldNum" idx="12"/>
          </p:nvPr>
        </p:nvSpPr>
        <p:spPr>
          <a:xfrm>
            <a:off x="12548043" y="6894768"/>
            <a:ext cx="231775" cy="1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1954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body" idx="1"/>
          </p:nvPr>
        </p:nvSpPr>
        <p:spPr>
          <a:xfrm>
            <a:off x="1765300" y="1720850"/>
            <a:ext cx="10160950" cy="474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Каждый выезд будет подразумевать полноценный день обучения. </a:t>
            </a:r>
            <a:endParaRPr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Примерный план выезда: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10:00 - Основы владения компьютером;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10:45 - “Как зайти в интернет” основы пользования сетью;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11:00 - Популярные социальные сети, как завести друзей в интернете;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11:45 - “Интернет-шопинг” : Интернет-магазины одежды и др.товаров;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12:05 - Опасности в сети интернет и как “не попасть на крючок” мошенника;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*Каждый пункт плана включает в себя теоретическую и практическую часть (мастер-класс)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698500" y="882651"/>
            <a:ext cx="11201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</a:rPr>
              <a:t> Примерный  список домов престарелых Нижегородской области для выездов 2022 года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1416" y="2367793"/>
            <a:ext cx="70993" cy="7099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 txBox="1">
            <a:spLocks noGrp="1"/>
          </p:cNvSpPr>
          <p:nvPr>
            <p:ph type="sldNum" idx="12"/>
          </p:nvPr>
        </p:nvSpPr>
        <p:spPr>
          <a:xfrm>
            <a:off x="12548043" y="6894768"/>
            <a:ext cx="231775" cy="1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1954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body" idx="1"/>
          </p:nvPr>
        </p:nvSpPr>
        <p:spPr>
          <a:xfrm>
            <a:off x="317500" y="1720850"/>
            <a:ext cx="13119101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4" name="Google Shape;154;p10"/>
          <p:cNvGraphicFramePr/>
          <p:nvPr/>
        </p:nvGraphicFramePr>
        <p:xfrm>
          <a:off x="850900" y="1949450"/>
          <a:ext cx="11811000" cy="4994450"/>
        </p:xfrm>
        <a:graphic>
          <a:graphicData uri="http://schemas.openxmlformats.org/drawingml/2006/table">
            <a:tbl>
              <a:tblPr firstRow="1" bandRow="1">
                <a:noFill/>
                <a:tableStyleId>{F7BC2077-E5D9-4DF9-BD08-445BF80E7B82}</a:tableStyleId>
              </a:tblPr>
              <a:tblGrid>
                <a:gridCol w="4267200"/>
                <a:gridCol w="5029200"/>
                <a:gridCol w="2514600"/>
              </a:tblGrid>
              <a:tr h="30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Название дома престарелых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Адрес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Месяц выезда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0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"Валентина"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улица КИМа, 291, Нижний Новгород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Январь 202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0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"Добрые сердца"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Кстовский район, деревня Ройка, 78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Февраль 202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0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"Серебряный век"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Горная улица, 15А, Нижний Новгород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Март 202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6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"Белая березка" 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Берёзовская улица, 87Б, Нижний Новгород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Апрель 202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0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"Южный"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улица Свободы, 100А, Нижний Новгород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Март 202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80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"Добрые сердца"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д. Афонино, Зелёная, 32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Июнь 202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0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"Очаг" - с. Каменки, Зелёная, 22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с. Каменки, Зелёная, 22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Июль 202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533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"Долгожители" 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Агрономическая улица, 5/1, Нижний Новгород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Август 202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533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"Забота о пожилых родственниках»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Богородский район, деревня Сартаково, Центральная улица,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Сентябрь 202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51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"Нижегородский дом-интернат для ветеранов войны и труда"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Зелёный Город, 13, Нижний Новгород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Октябрь 202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19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"Поколение"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Новополевая, 21а, Нижний Новгород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Ноябрь 202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51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"Родительский Дом"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Рябиновая, 6, Нижний Новгород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None/>
                      </a:pP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Декабрь 202</a:t>
                      </a:r>
                      <a:r>
                        <a:rPr lang="ru-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3851572" y="116597"/>
            <a:ext cx="6244406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</a:rPr>
              <a:t>СМЕТА	ПРОЕКТА</a:t>
            </a:r>
            <a:endParaRPr dirty="0"/>
          </a:p>
        </p:txBody>
      </p:sp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1416" y="2341977"/>
            <a:ext cx="70993" cy="709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62911"/>
              </p:ext>
            </p:extLst>
          </p:nvPr>
        </p:nvGraphicFramePr>
        <p:xfrm>
          <a:off x="-1" y="552762"/>
          <a:ext cx="13436600" cy="6929301"/>
        </p:xfrm>
        <a:graphic>
          <a:graphicData uri="http://schemas.openxmlformats.org/drawingml/2006/table">
            <a:tbl>
              <a:tblPr/>
              <a:tblGrid>
                <a:gridCol w="516189"/>
                <a:gridCol w="3227289"/>
                <a:gridCol w="1217662"/>
                <a:gridCol w="1319145"/>
                <a:gridCol w="1319145"/>
                <a:gridCol w="752821"/>
                <a:gridCol w="5084349"/>
              </a:tblGrid>
              <a:tr h="271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 pro light"/>
                        </a:rPr>
                        <a:t>№ п/п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 pro light"/>
                        </a:rPr>
                        <a:t>Наименование затрат</a:t>
                      </a:r>
                    </a:p>
                  </a:txBody>
                  <a:tcPr marL="5909" marR="5909" marT="5909" marB="283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Verdana pro light"/>
                        </a:rPr>
                        <a:t>Стоимость за единицу, руб.</a:t>
                      </a:r>
                    </a:p>
                  </a:txBody>
                  <a:tcPr marL="5909" marR="5909" marT="5909" marB="283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Verdana pro light"/>
                        </a:rPr>
                        <a:t>Количество единиц, шт.</a:t>
                      </a:r>
                    </a:p>
                  </a:txBody>
                  <a:tcPr marL="5909" marR="5909" marT="5909" marB="283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Verdana pro light"/>
                        </a:rPr>
                        <a:t>Общая стоимость, руб.</a:t>
                      </a:r>
                    </a:p>
                  </a:txBody>
                  <a:tcPr marL="5909" marR="5909" marT="5909" marB="283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Verdana pro light"/>
                        </a:rPr>
                        <a:t>Запрашиваемая сумма, руб.</a:t>
                      </a:r>
                    </a:p>
                  </a:txBody>
                  <a:tcPr marL="5909" marR="5909" marT="5909" marB="283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Verdana pro light"/>
                        </a:rPr>
                        <a:t>Комментарий / пояснение</a:t>
                      </a:r>
                    </a:p>
                  </a:txBody>
                  <a:tcPr marL="5909" marR="5909" marT="5909" marB="2836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421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Фонд оплаты труда (аренда)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254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1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Водитель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15000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180000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180000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Для перевозки оборудования и участников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Итого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180000</a:t>
                      </a: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180000</a:t>
                      </a: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822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Издательско-полиграфические услуги</a:t>
                      </a:r>
                    </a:p>
                  </a:txBody>
                  <a:tcPr marL="5909" marR="5909" marT="5909" marB="283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Издательство брошюр-памяток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5000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5000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Итого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5000</a:t>
                      </a: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5000</a:t>
                      </a: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1421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Оборудование (аренда)</a:t>
                      </a:r>
                    </a:p>
                  </a:txBody>
                  <a:tcPr marL="5909" marR="5909" marT="5909" marB="283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99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Ноутбук (10шт)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20000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200000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200000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 графе "Стоимость за единицу" указана стоимость аренды одного ноутбука за год, т.е. 2000 р. в месяц (на 10 месяцев)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Проектор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4800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4800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Экран для проектора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18000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18000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Шатер-пагода 65 м.кв.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32500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32500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32500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3F3F3F"/>
                        </a:solidFill>
                        <a:effectLst/>
                        <a:latin typeface="Arial"/>
                      </a:endParaRP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Фонд оплаты труда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Arial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Arial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Волонтер 1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Волонтер 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Волонтер 3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Волонтер 4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Волонтер 5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Волонтер 6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Волонтер 7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Волонтер 8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Волонтер 9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Волонтер 10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500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6000</a:t>
                      </a: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Итого</a:t>
                      </a: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315300</a:t>
                      </a: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315300</a:t>
                      </a: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Итого по всему проекту</a:t>
                      </a:r>
                    </a:p>
                  </a:txBody>
                  <a:tcPr marL="5909" marR="5909" marT="5909" marB="2836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Verdana pro light"/>
                        </a:rPr>
                        <a:t>500300</a:t>
                      </a: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3F3F3F"/>
                        </a:solidFill>
                        <a:effectLst/>
                        <a:latin typeface="Verdana pro light"/>
                      </a:endParaRPr>
                    </a:p>
                  </a:txBody>
                  <a:tcPr marL="5909" marR="5909" marT="5909" marB="2836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856" y="490539"/>
            <a:ext cx="1217345" cy="16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2"/>
          <p:cNvSpPr/>
          <p:nvPr/>
        </p:nvSpPr>
        <p:spPr>
          <a:xfrm>
            <a:off x="754856" y="790958"/>
            <a:ext cx="11924665" cy="0"/>
          </a:xfrm>
          <a:custGeom>
            <a:avLst/>
            <a:gdLst/>
            <a:ahLst/>
            <a:cxnLst/>
            <a:rect l="l" t="t" r="r" b="b"/>
            <a:pathLst>
              <a:path w="11924665" h="120000" extrusionOk="0">
                <a:moveTo>
                  <a:pt x="0" y="0"/>
                </a:moveTo>
                <a:lnTo>
                  <a:pt x="11924355" y="0"/>
                </a:lnTo>
              </a:path>
            </a:pathLst>
          </a:custGeom>
          <a:noFill/>
          <a:ln w="9525" cap="flat" cmpd="sng">
            <a:solidFill>
              <a:srgbClr val="AFAB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40177" y="519119"/>
            <a:ext cx="1139033" cy="15187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"/>
          <p:cNvSpPr txBox="1"/>
          <p:nvPr/>
        </p:nvSpPr>
        <p:spPr>
          <a:xfrm>
            <a:off x="12573443" y="6881534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686047" y="835445"/>
            <a:ext cx="6031141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</a:rPr>
              <a:t>КОМАНДА	ПРОЕКТА</a:t>
            </a:r>
            <a:endParaRPr dirty="0"/>
          </a:p>
        </p:txBody>
      </p:sp>
      <p:sp>
        <p:nvSpPr>
          <p:cNvPr id="170" name="Google Shape;170;p12"/>
          <p:cNvSpPr txBox="1"/>
          <p:nvPr/>
        </p:nvSpPr>
        <p:spPr>
          <a:xfrm>
            <a:off x="3182716" y="1914848"/>
            <a:ext cx="1972310" cy="85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150" rIns="0" bIns="0" anchor="t" anchorCtr="0">
            <a:spAutoFit/>
          </a:bodyPr>
          <a:lstStyle/>
          <a:p>
            <a:pPr marL="12700" marR="5080" lvl="0" indent="0" algn="l" rtl="0">
              <a:lnSpc>
                <a:spcPct val="10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80BD70"/>
                </a:solidFill>
                <a:latin typeface="Arial"/>
                <a:ea typeface="Arial"/>
                <a:cs typeface="Arial"/>
                <a:sym typeface="Arial"/>
              </a:rPr>
              <a:t>Шагарова Виктория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6403167" y="1914848"/>
            <a:ext cx="2125128" cy="85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150" rIns="0" bIns="0" anchor="t" anchorCtr="0">
            <a:spAutoFit/>
          </a:bodyPr>
          <a:lstStyle/>
          <a:p>
            <a:pPr marL="12700" marR="5080" lvl="0" indent="0" algn="l" rtl="0">
              <a:lnSpc>
                <a:spcPct val="10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80BD70"/>
                </a:solidFill>
                <a:latin typeface="Arial"/>
                <a:ea typeface="Arial"/>
                <a:cs typeface="Arial"/>
                <a:sym typeface="Arial"/>
              </a:rPr>
              <a:t>Лобастова Марина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875" y="1580623"/>
            <a:ext cx="1820452" cy="27306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3" name="Google Shape;173;p12"/>
          <p:cNvSpPr txBox="1"/>
          <p:nvPr/>
        </p:nvSpPr>
        <p:spPr>
          <a:xfrm>
            <a:off x="371376" y="4311300"/>
            <a:ext cx="4783650" cy="1045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Студентка 3 курса ИПТД - филиала НГИЭУ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3298" y="1630121"/>
            <a:ext cx="4096022" cy="27306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5" name="Google Shape;175;p12"/>
          <p:cNvSpPr txBox="1"/>
          <p:nvPr/>
        </p:nvSpPr>
        <p:spPr>
          <a:xfrm>
            <a:off x="8080901" y="4290682"/>
            <a:ext cx="4783650" cy="1045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Студентка 3 курса ИПТД - филиала НГИЭУ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856" y="490539"/>
            <a:ext cx="1217345" cy="16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3"/>
          <p:cNvSpPr/>
          <p:nvPr/>
        </p:nvSpPr>
        <p:spPr>
          <a:xfrm>
            <a:off x="754856" y="790958"/>
            <a:ext cx="11924665" cy="0"/>
          </a:xfrm>
          <a:custGeom>
            <a:avLst/>
            <a:gdLst/>
            <a:ahLst/>
            <a:cxnLst/>
            <a:rect l="l" t="t" r="r" b="b"/>
            <a:pathLst>
              <a:path w="11924665" h="120000" extrusionOk="0">
                <a:moveTo>
                  <a:pt x="0" y="0"/>
                </a:moveTo>
                <a:lnTo>
                  <a:pt x="11924355" y="0"/>
                </a:lnTo>
              </a:path>
            </a:pathLst>
          </a:custGeom>
          <a:noFill/>
          <a:ln w="9525" cap="flat" cmpd="sng">
            <a:solidFill>
              <a:srgbClr val="AFAB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40177" y="519119"/>
            <a:ext cx="1139033" cy="151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3"/>
          <p:cNvSpPr txBox="1"/>
          <p:nvPr/>
        </p:nvSpPr>
        <p:spPr>
          <a:xfrm>
            <a:off x="12573443" y="6881534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686047" y="835445"/>
            <a:ext cx="6779684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</a:rPr>
              <a:t>КОМАНДА	ПРОЕКТА</a:t>
            </a:r>
            <a:endParaRPr dirty="0"/>
          </a:p>
        </p:txBody>
      </p:sp>
      <p:sp>
        <p:nvSpPr>
          <p:cNvPr id="185" name="Google Shape;185;p13"/>
          <p:cNvSpPr txBox="1"/>
          <p:nvPr/>
        </p:nvSpPr>
        <p:spPr>
          <a:xfrm>
            <a:off x="3182716" y="1914848"/>
            <a:ext cx="1972310" cy="125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150" rIns="0" bIns="0" anchor="t" anchorCtr="0">
            <a:spAutoFit/>
          </a:bodyPr>
          <a:lstStyle/>
          <a:p>
            <a:pPr marL="12700" marR="5080" lvl="0" indent="0" algn="l" rtl="0">
              <a:lnSpc>
                <a:spcPct val="10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80BD70"/>
                </a:solidFill>
                <a:latin typeface="Arial"/>
                <a:ea typeface="Arial"/>
                <a:cs typeface="Arial"/>
                <a:sym typeface="Arial"/>
              </a:rPr>
              <a:t>Клюева Юлия Семеновна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3"/>
          <p:cNvSpPr txBox="1"/>
          <p:nvPr/>
        </p:nvSpPr>
        <p:spPr>
          <a:xfrm>
            <a:off x="6403167" y="1914848"/>
            <a:ext cx="2125128" cy="125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150" rIns="0" bIns="0" anchor="t" anchorCtr="0">
            <a:spAutoFit/>
          </a:bodyPr>
          <a:lstStyle/>
          <a:p>
            <a:pPr marL="12700" marR="5080" lvl="0" indent="0" algn="l" rtl="0">
              <a:lnSpc>
                <a:spcPct val="10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80BD70"/>
                </a:solidFill>
                <a:latin typeface="Arial"/>
                <a:ea typeface="Arial"/>
                <a:cs typeface="Arial"/>
                <a:sym typeface="Arial"/>
              </a:rPr>
              <a:t>Костылева Елена Анатольевна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175" y="1324500"/>
            <a:ext cx="2191450" cy="2954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8" name="Google Shape;18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8100" y="1314115"/>
            <a:ext cx="2059802" cy="2954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9" name="Google Shape;189;p13"/>
          <p:cNvSpPr txBox="1"/>
          <p:nvPr/>
        </p:nvSpPr>
        <p:spPr>
          <a:xfrm>
            <a:off x="86442" y="4268865"/>
            <a:ext cx="564125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Кандидат экономических наук. Ученое звание доцента по специальности «Экономика и управление народным хозяйством»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Обладатель Сертификата ИОРСИ «За победу в чемпионате по управлению бизнесом Business Battle» Академии при Президенте РФ.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Награждена Почётной Грамотой Министерства образования Нижегородской области за достигнутые результаты в развитии научнообразовательного комплекса Нижегородской области.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6980927" y="4268864"/>
            <a:ext cx="56412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Кандидат педагогических наук, доцент кафедры гуманитарных дисциплин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/>
          <p:nvPr/>
        </p:nvSpPr>
        <p:spPr>
          <a:xfrm>
            <a:off x="0" y="0"/>
            <a:ext cx="13436600" cy="7556500"/>
          </a:xfrm>
          <a:custGeom>
            <a:avLst/>
            <a:gdLst/>
            <a:ahLst/>
            <a:cxnLst/>
            <a:rect l="l" t="t" r="r" b="b"/>
            <a:pathLst>
              <a:path w="13436600" h="7556500" extrusionOk="0">
                <a:moveTo>
                  <a:pt x="13436600" y="0"/>
                </a:moveTo>
                <a:lnTo>
                  <a:pt x="0" y="0"/>
                </a:lnTo>
                <a:lnTo>
                  <a:pt x="0" y="7556500"/>
                </a:lnTo>
                <a:lnTo>
                  <a:pt x="13436600" y="7556500"/>
                </a:lnTo>
                <a:lnTo>
                  <a:pt x="13436600" y="0"/>
                </a:lnTo>
                <a:close/>
              </a:path>
            </a:pathLst>
          </a:custGeom>
          <a:solidFill>
            <a:srgbClr val="423D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856" y="490539"/>
            <a:ext cx="1217345" cy="16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4"/>
          <p:cNvSpPr/>
          <p:nvPr/>
        </p:nvSpPr>
        <p:spPr>
          <a:xfrm>
            <a:off x="754856" y="790958"/>
            <a:ext cx="11924665" cy="0"/>
          </a:xfrm>
          <a:custGeom>
            <a:avLst/>
            <a:gdLst/>
            <a:ahLst/>
            <a:cxnLst/>
            <a:rect l="l" t="t" r="r" b="b"/>
            <a:pathLst>
              <a:path w="11924665" h="120000" extrusionOk="0">
                <a:moveTo>
                  <a:pt x="0" y="0"/>
                </a:moveTo>
                <a:lnTo>
                  <a:pt x="11924355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40177" y="519119"/>
            <a:ext cx="1139033" cy="1518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 txBox="1"/>
          <p:nvPr/>
        </p:nvSpPr>
        <p:spPr>
          <a:xfrm>
            <a:off x="12573443" y="6881534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420" y="2217257"/>
            <a:ext cx="7952931" cy="406107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4"/>
          <p:cNvSpPr txBox="1"/>
          <p:nvPr/>
        </p:nvSpPr>
        <p:spPr>
          <a:xfrm>
            <a:off x="662312" y="3471443"/>
            <a:ext cx="4932000" cy="1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Масштаб: пилотный запуск проекта - Нижний  Новгород. В дальнейшем масштабирование в  онлайн-проект и создание </a:t>
            </a:r>
            <a:r>
              <a:rPr lang="ru-RU" sz="1800">
                <a:solidFill>
                  <a:srgbClr val="FFFFFF"/>
                </a:solidFill>
              </a:rPr>
              <a:t>информационных буклетов</a:t>
            </a:r>
            <a:r>
              <a:rPr lang="ru-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Перспектива развития в других городах России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754856" y="6369050"/>
            <a:ext cx="4355465" cy="29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Стадия реализации: Проект разработан.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730250" y="2324700"/>
            <a:ext cx="99474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spAutoFit/>
          </a:bodyPr>
          <a:lstStyle/>
          <a:p>
            <a:pPr marL="12700" marR="5080" lvl="0" indent="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Название проекта: Возможности онлайн-технологий для каждого</a:t>
            </a:r>
            <a:endParaRPr/>
          </a:p>
          <a:p>
            <a:pPr marL="12700" marR="5080" lvl="0" indent="0" algn="l" rtl="0">
              <a:lnSpc>
                <a:spcPct val="144444"/>
              </a:lnSpc>
              <a:spcBef>
                <a:spcPts val="219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Автор: Шагарова Виктория; Лобастова Марина	Сроки реализации: 2021 - 2022 г.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6886575" y="4397699"/>
            <a:ext cx="3711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Бюджет проекта: </a:t>
            </a:r>
            <a:r>
              <a:rPr lang="ru-RU" sz="1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ru-RU" sz="1800" dirty="0" smtClean="0">
                <a:solidFill>
                  <a:srgbClr val="FFFFFF"/>
                </a:solidFill>
              </a:rPr>
              <a:t>0</a:t>
            </a:r>
            <a:r>
              <a:rPr lang="ru-RU" sz="1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smtClean="0">
                <a:solidFill>
                  <a:srgbClr val="FFFFFF"/>
                </a:solidFill>
              </a:rPr>
              <a:t>3</a:t>
            </a:r>
            <a:r>
              <a:rPr lang="ru-RU" sz="1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 рублей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711447" y="1283455"/>
            <a:ext cx="726313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ОБЩАЯ	ИНФОРМАЦИЯ	ПО	ПРОЕКТУ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/>
          <p:nvPr/>
        </p:nvSpPr>
        <p:spPr>
          <a:xfrm>
            <a:off x="0" y="0"/>
            <a:ext cx="13436600" cy="7556500"/>
          </a:xfrm>
          <a:custGeom>
            <a:avLst/>
            <a:gdLst/>
            <a:ahLst/>
            <a:cxnLst/>
            <a:rect l="l" t="t" r="r" b="b"/>
            <a:pathLst>
              <a:path w="13436600" h="7556500" extrusionOk="0">
                <a:moveTo>
                  <a:pt x="13436600" y="0"/>
                </a:moveTo>
                <a:lnTo>
                  <a:pt x="0" y="0"/>
                </a:lnTo>
                <a:lnTo>
                  <a:pt x="0" y="7556500"/>
                </a:lnTo>
                <a:lnTo>
                  <a:pt x="13436600" y="7556500"/>
                </a:lnTo>
                <a:lnTo>
                  <a:pt x="13436600" y="0"/>
                </a:lnTo>
                <a:close/>
              </a:path>
            </a:pathLst>
          </a:custGeom>
          <a:solidFill>
            <a:srgbClr val="7DD4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856" y="490539"/>
            <a:ext cx="1217345" cy="16616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/>
          <p:nvPr/>
        </p:nvSpPr>
        <p:spPr>
          <a:xfrm>
            <a:off x="754856" y="790958"/>
            <a:ext cx="11924665" cy="0"/>
          </a:xfrm>
          <a:custGeom>
            <a:avLst/>
            <a:gdLst/>
            <a:ahLst/>
            <a:cxnLst/>
            <a:rect l="l" t="t" r="r" b="b"/>
            <a:pathLst>
              <a:path w="11924665" h="120000" extrusionOk="0">
                <a:moveTo>
                  <a:pt x="0" y="0"/>
                </a:moveTo>
                <a:lnTo>
                  <a:pt x="11924355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40177" y="519119"/>
            <a:ext cx="1139033" cy="1518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/>
          <p:cNvSpPr txBox="1"/>
          <p:nvPr/>
        </p:nvSpPr>
        <p:spPr>
          <a:xfrm>
            <a:off x="12651137" y="6881534"/>
            <a:ext cx="103505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242518" y="1777910"/>
            <a:ext cx="7946563" cy="425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Нижний Новгород является очень высокотехнологичным городом. Цифровизация жителей повышается каждый день. Но есть поколение, о котором стоит подумать уже сейчас и начать помогать им как можно скорее.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начале 2020 года люди всего мира столкнулись с новой реальностью - это особая обстановка на всей планете, в которой всем нам пришлось жить: маски, “домашний” образ жизни, дистанционная работа и обучение…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если молодое поколение могло устраивать встречи с друзьями в онлайн формате с использованием доступных всем информационных технологий, общаться и даже путешествовать посредством сети интернет, то пожилое поколение стало оторванным от общества. </a:t>
            </a:r>
            <a:endParaRPr/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619" y="2999802"/>
            <a:ext cx="70992" cy="7099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50619" y="1025165"/>
            <a:ext cx="6041162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</a:rPr>
              <a:t>ОПИСАНИЕ	ПРОЕКТА</a:t>
            </a:r>
            <a:endParaRPr dirty="0"/>
          </a:p>
        </p:txBody>
      </p:sp>
      <p:pic>
        <p:nvPicPr>
          <p:cNvPr id="64" name="Google Shape;64;p2" descr="https://dobrotaizabota.ru/wp-content/uploads/2019/02/internet-e155000061448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7500" y="2635250"/>
            <a:ext cx="5306786" cy="2971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/>
        </p:nvSpPr>
        <p:spPr>
          <a:xfrm>
            <a:off x="12651137" y="6881534"/>
            <a:ext cx="103505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10670174" y="1403140"/>
            <a:ext cx="1050290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Цифровые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10792511" y="1609545"/>
            <a:ext cx="805180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2505" y="1985299"/>
            <a:ext cx="70993" cy="7099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597147" y="770647"/>
            <a:ext cx="6705527" cy="102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</a:rPr>
              <a:t>ПРИВЯЗКА	ПРОЕКТА	К	800-ЛЕТИЮ  НИЖНЕГО	НОВГОРОДА</a:t>
            </a:r>
            <a:endParaRPr dirty="0"/>
          </a:p>
        </p:txBody>
      </p:sp>
      <p:sp>
        <p:nvSpPr>
          <p:cNvPr id="74" name="Google Shape;74;p3"/>
          <p:cNvSpPr txBox="1"/>
          <p:nvPr/>
        </p:nvSpPr>
        <p:spPr>
          <a:xfrm>
            <a:off x="927100" y="2058989"/>
            <a:ext cx="11961107" cy="51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Одним из приоритетных направлений развития правительством Нижегородской области выбрана всеобщая цифровизация, поэтому наш проект призван обеспечить доступность цифровизации для всех категорий населения.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Предлагается реализовать проект “Возможности онлайн-технологий для каждого”. В рамках данного проекта будет основан волонтерский центр на базе «Института пищевых технологий и дизайна». Благодаря этому центру будут организованы выезды в дома престарелых, с целью помощи пожилым людям в освоении компьютерных технологий.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9169534" y="1776793"/>
            <a:ext cx="4279900" cy="2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22" y="897406"/>
            <a:ext cx="561241" cy="43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/>
        </p:nvSpPr>
        <p:spPr>
          <a:xfrm>
            <a:off x="-12700" y="2856528"/>
            <a:ext cx="81198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715645" marR="5080" lvl="0" indent="-702945" algn="l" rtl="0">
              <a:lnSpc>
                <a:spcPct val="7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“Познакомить” людей преклонного возраста с компьютером, помочь освоить основы пользования сетями интернет, а также открыть им виртуальный мир возможностей.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15645" marR="5080" lvl="0" indent="-702945" algn="l" rtl="0">
              <a:lnSpc>
                <a:spcPct val="791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663" y="3928009"/>
            <a:ext cx="746635" cy="74663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 txBox="1"/>
          <p:nvPr/>
        </p:nvSpPr>
        <p:spPr>
          <a:xfrm>
            <a:off x="711447" y="1283455"/>
            <a:ext cx="469979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	ПРОЕКТА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619" y="2999802"/>
            <a:ext cx="70992" cy="7099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/>
          <p:nvPr/>
        </p:nvSpPr>
        <p:spPr>
          <a:xfrm>
            <a:off x="9289142" y="2051050"/>
            <a:ext cx="0" cy="4681855"/>
          </a:xfrm>
          <a:custGeom>
            <a:avLst/>
            <a:gdLst/>
            <a:ahLst/>
            <a:cxnLst/>
            <a:rect l="l" t="t" r="r" b="b"/>
            <a:pathLst>
              <a:path w="120000" h="4681855" extrusionOk="0">
                <a:moveTo>
                  <a:pt x="0" y="0"/>
                </a:moveTo>
                <a:lnTo>
                  <a:pt x="0" y="4681537"/>
                </a:lnTo>
              </a:path>
            </a:pathLst>
          </a:custGeom>
          <a:noFill/>
          <a:ln w="9525" cap="flat" cmpd="sng">
            <a:solidFill>
              <a:srgbClr val="F723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12625737" y="6894768"/>
            <a:ext cx="154305" cy="18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954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1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/>
        </p:nvSpPr>
        <p:spPr>
          <a:xfrm>
            <a:off x="913175" y="1787607"/>
            <a:ext cx="8225700" cy="5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017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 планируется создать волонтерский центр, участники которого (студенты ИПТД) будут раз в месяц выезжать в дома престарелых и  рассказывать людям основы владения компьютером, пользования сетью интернет, а также возможности “всемирной паутины”, кроме того планируется проведение мастер-классов по данной теме и выпуск брошюры. Также, планируется проведение мастер-классов по онлайн технологиям на дне города Нижний Новгород для людей преклонного возраста в шатре.</a:t>
            </a:r>
            <a:endParaRPr/>
          </a:p>
          <a:p>
            <a:pPr marL="457200" marR="0" lvl="0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 информационную площадку;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Разработать программу проекта;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Провести теоретические и практические уроки;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Разработать информационный буклет;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Выпустить информационный буклет.</a:t>
            </a:r>
            <a:endParaRPr/>
          </a:p>
          <a:p>
            <a:pPr marL="868044" marR="0" lvl="0" indent="-39369" algn="l" rtl="0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913172" y="1075855"/>
            <a:ext cx="3614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</a:rPr>
              <a:t>ЗАДАЧИ	ПРОЕКТА</a:t>
            </a:r>
            <a:endParaRPr/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4902" y="3885138"/>
            <a:ext cx="616160" cy="832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619" y="2999802"/>
            <a:ext cx="70993" cy="7099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9289142" y="2051050"/>
            <a:ext cx="0" cy="4681855"/>
          </a:xfrm>
          <a:custGeom>
            <a:avLst/>
            <a:gdLst/>
            <a:ahLst/>
            <a:cxnLst/>
            <a:rect l="l" t="t" r="r" b="b"/>
            <a:pathLst>
              <a:path w="120000" h="4681855" extrusionOk="0">
                <a:moveTo>
                  <a:pt x="0" y="0"/>
                </a:moveTo>
                <a:lnTo>
                  <a:pt x="0" y="4681537"/>
                </a:lnTo>
              </a:path>
            </a:pathLst>
          </a:custGeom>
          <a:noFill/>
          <a:ln w="9525" cap="flat" cmpd="sng">
            <a:solidFill>
              <a:srgbClr val="F723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12625737" y="6894768"/>
            <a:ext cx="154305" cy="18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954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1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47966980_0_0"/>
          <p:cNvSpPr txBox="1">
            <a:spLocks noGrp="1"/>
          </p:cNvSpPr>
          <p:nvPr>
            <p:ph type="title"/>
          </p:nvPr>
        </p:nvSpPr>
        <p:spPr>
          <a:xfrm>
            <a:off x="711385" y="1083430"/>
            <a:ext cx="12013800" cy="4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c647966980_0_0"/>
          <p:cNvSpPr txBox="1"/>
          <p:nvPr/>
        </p:nvSpPr>
        <p:spPr>
          <a:xfrm>
            <a:off x="832900" y="868025"/>
            <a:ext cx="11770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Примерный календарный план проекта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3" name="Google Shape;103;gc647966980_0_0"/>
          <p:cNvGraphicFramePr/>
          <p:nvPr>
            <p:extLst>
              <p:ext uri="{D42A27DB-BD31-4B8C-83A1-F6EECF244321}">
                <p14:modId xmlns:p14="http://schemas.microsoft.com/office/powerpoint/2010/main" val="4183341852"/>
              </p:ext>
            </p:extLst>
          </p:nvPr>
        </p:nvGraphicFramePr>
        <p:xfrm>
          <a:off x="832900" y="1514525"/>
          <a:ext cx="11531625" cy="5120460"/>
        </p:xfrm>
        <a:graphic>
          <a:graphicData uri="http://schemas.openxmlformats.org/drawingml/2006/table">
            <a:tbl>
              <a:tblPr>
                <a:noFill/>
                <a:tableStyleId>{DF2830FC-A790-4B03-B7AD-F949F9B7515A}</a:tableStyleId>
              </a:tblPr>
              <a:tblGrid>
                <a:gridCol w="709175"/>
                <a:gridCol w="5442350"/>
                <a:gridCol w="53801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/>
                        <a:t>№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/>
                        <a:t>Название</a:t>
                      </a:r>
                      <a:endParaRPr sz="2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/>
                        <a:t>Срок реализации</a:t>
                      </a:r>
                      <a:endParaRPr sz="24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1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Разработка проекта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декабрь 2020 г. - март 2021 г.</a:t>
                      </a:r>
                      <a:endParaRPr sz="24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2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Проведение мероприятия на дне города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12 сентября 2021 г.</a:t>
                      </a:r>
                      <a:endParaRPr sz="24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3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Регистрация и оформление волонтерской органицзации на базе ИПТД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сентябрь 2021 г. - декабрь 2021 г.</a:t>
                      </a:r>
                      <a:endParaRPr sz="24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4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Обучение волонтеров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декабрь 2021 г.</a:t>
                      </a:r>
                      <a:endParaRPr sz="24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5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Функционирование волонтерского центра (выезды в дома престарелых)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с января </a:t>
                      </a:r>
                      <a:r>
                        <a:rPr lang="ru-RU" sz="2400" dirty="0" smtClean="0"/>
                        <a:t>2022 </a:t>
                      </a:r>
                      <a:r>
                        <a:rPr lang="ru-RU" sz="2400" dirty="0"/>
                        <a:t>г.</a:t>
                      </a:r>
                      <a:endParaRPr sz="2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/>
          <p:nvPr/>
        </p:nvSpPr>
        <p:spPr>
          <a:xfrm>
            <a:off x="12651137" y="6881534"/>
            <a:ext cx="103505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0081" y="3721918"/>
            <a:ext cx="685800" cy="91045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 txBox="1"/>
          <p:nvPr/>
        </p:nvSpPr>
        <p:spPr>
          <a:xfrm>
            <a:off x="521600" y="2140475"/>
            <a:ext cx="8889600" cy="45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457200" marR="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AutoNum type="arabicPeriod"/>
            </a:pPr>
            <a:r>
              <a:rPr lang="ru-RU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Улучшение качества жизни людей серебряного возраста;</a:t>
            </a:r>
            <a:endParaRPr sz="2900"/>
          </a:p>
          <a:p>
            <a:pPr marL="457200" marR="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AutoNum type="arabicPeriod"/>
            </a:pPr>
            <a:r>
              <a:rPr lang="ru-RU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Улучшение ориентации всех людей в сети интернет;</a:t>
            </a:r>
            <a:endParaRPr sz="2900"/>
          </a:p>
          <a:p>
            <a:pPr marL="457200" marR="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AutoNum type="arabicPeriod"/>
            </a:pPr>
            <a:r>
              <a:rPr lang="ru-RU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Умение использовать онлайн-технологии для удовлетворения ежедневных потребностей;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AutoNum type="arabicPeriod"/>
            </a:pPr>
            <a:r>
              <a:rPr lang="ru-RU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техники - 12 единиц;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AutoNum type="arabicPeriod"/>
            </a:pPr>
            <a:r>
              <a:rPr lang="ru-RU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участников проекта - около 20 человек;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AutoNum type="arabicPeriod"/>
            </a:pPr>
            <a:r>
              <a:rPr lang="ru-RU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волонтеров - 10 человек;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AutoNum type="arabicPeriod"/>
            </a:pPr>
            <a:r>
              <a:rPr lang="ru-RU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Средний возраст участников проекта 16-20 лет;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AutoNum type="arabicPeriod"/>
            </a:pPr>
            <a:r>
              <a:rPr lang="ru-RU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охватывает около 12 домов престарелых.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2205697" y="1491055"/>
            <a:ext cx="41712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</a:rPr>
              <a:t>Показатели проекта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12" name="Google Shape;112;p6"/>
          <p:cNvGrpSpPr/>
          <p:nvPr/>
        </p:nvGrpSpPr>
        <p:grpSpPr>
          <a:xfrm>
            <a:off x="0" y="2999802"/>
            <a:ext cx="521611" cy="70993"/>
            <a:chOff x="0" y="2999802"/>
            <a:chExt cx="521611" cy="70993"/>
          </a:xfrm>
        </p:grpSpPr>
        <p:sp>
          <p:nvSpPr>
            <p:cNvPr id="113" name="Google Shape;113;p6"/>
            <p:cNvSpPr/>
            <p:nvPr/>
          </p:nvSpPr>
          <p:spPr>
            <a:xfrm>
              <a:off x="0" y="3035298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 h="120000" extrusionOk="0">
                  <a:moveTo>
                    <a:pt x="481883" y="0"/>
                  </a:moveTo>
                  <a:lnTo>
                    <a:pt x="472358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3B383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" name="Google Shape;114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0619" y="2999802"/>
              <a:ext cx="70992" cy="709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6"/>
          <p:cNvSpPr/>
          <p:nvPr/>
        </p:nvSpPr>
        <p:spPr>
          <a:xfrm>
            <a:off x="9289142" y="2051050"/>
            <a:ext cx="0" cy="4681855"/>
          </a:xfrm>
          <a:custGeom>
            <a:avLst/>
            <a:gdLst/>
            <a:ahLst/>
            <a:cxnLst/>
            <a:rect l="l" t="t" r="r" b="b"/>
            <a:pathLst>
              <a:path w="120000" h="4681855" extrusionOk="0">
                <a:moveTo>
                  <a:pt x="0" y="0"/>
                </a:moveTo>
                <a:lnTo>
                  <a:pt x="0" y="4681537"/>
                </a:lnTo>
              </a:path>
            </a:pathLst>
          </a:custGeom>
          <a:noFill/>
          <a:ln w="9525" cap="flat" cmpd="sng">
            <a:solidFill>
              <a:srgbClr val="F723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/>
        </p:nvSpPr>
        <p:spPr>
          <a:xfrm>
            <a:off x="1003300" y="2233694"/>
            <a:ext cx="7487400" cy="3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ходе реализации проекта планируется выпуск информационных буклетов, в которых будет отражена в качестве памятки информация, освещенная на мастер-классах.  Кроме того, возможно создание регулярных онлайн-встреч для дальнейшего приобщения нуждающихся людей к современным технологиями расширения их знаний в данной области.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проекта подразумевает собой и то, что при успешности в Нижнем Новгороде, можно расширить его и в других городах России.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711447" y="1283455"/>
            <a:ext cx="623824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</a:rPr>
              <a:t>МАСШТАБИРОВАНИЕ	ПРОЕКТА</a:t>
            </a:r>
            <a:endParaRPr/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2931" y="3901281"/>
            <a:ext cx="800100" cy="800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7"/>
          <p:cNvGrpSpPr/>
          <p:nvPr/>
        </p:nvGrpSpPr>
        <p:grpSpPr>
          <a:xfrm>
            <a:off x="0" y="2999802"/>
            <a:ext cx="521612" cy="70993"/>
            <a:chOff x="0" y="2999802"/>
            <a:chExt cx="521612" cy="70993"/>
          </a:xfrm>
        </p:grpSpPr>
        <p:sp>
          <p:nvSpPr>
            <p:cNvPr id="124" name="Google Shape;124;p7"/>
            <p:cNvSpPr/>
            <p:nvPr/>
          </p:nvSpPr>
          <p:spPr>
            <a:xfrm>
              <a:off x="0" y="3035298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 h="120000" extrusionOk="0">
                  <a:moveTo>
                    <a:pt x="481883" y="0"/>
                  </a:moveTo>
                  <a:lnTo>
                    <a:pt x="472358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3B383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5" name="Google Shape;125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0619" y="2999802"/>
              <a:ext cx="70993" cy="709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7"/>
          <p:cNvSpPr/>
          <p:nvPr/>
        </p:nvSpPr>
        <p:spPr>
          <a:xfrm>
            <a:off x="9289142" y="2051050"/>
            <a:ext cx="0" cy="4681855"/>
          </a:xfrm>
          <a:custGeom>
            <a:avLst/>
            <a:gdLst/>
            <a:ahLst/>
            <a:cxnLst/>
            <a:rect l="l" t="t" r="r" b="b"/>
            <a:pathLst>
              <a:path w="120000" h="4681855" extrusionOk="0">
                <a:moveTo>
                  <a:pt x="0" y="0"/>
                </a:moveTo>
                <a:lnTo>
                  <a:pt x="0" y="4681537"/>
                </a:lnTo>
              </a:path>
            </a:pathLst>
          </a:custGeom>
          <a:noFill/>
          <a:ln w="9525" cap="flat" cmpd="sng">
            <a:solidFill>
              <a:srgbClr val="F723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 txBox="1">
            <a:spLocks noGrp="1"/>
          </p:cNvSpPr>
          <p:nvPr>
            <p:ph type="sldNum" idx="12"/>
          </p:nvPr>
        </p:nvSpPr>
        <p:spPr>
          <a:xfrm>
            <a:off x="12548043" y="6894768"/>
            <a:ext cx="231775" cy="1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1954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/>
        </p:nvSpPr>
        <p:spPr>
          <a:xfrm>
            <a:off x="630620" y="1967149"/>
            <a:ext cx="8301990" cy="558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705485" marR="9588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время карантина в Нижегородской области, совместно с реализацией проекта #мыВместе с помощью волонтёров была создана группа лиц, которые помогали пожилым осваивать компьютер, но сейчас этот проект не действует. На данный момент проблема не решается масштабно. С 2012 года министерство социальной политики Нижнего Новгорода проводит уроки по компьютерной грамотности для пенсионеров, но для записи необходимо выйти в интернет. Также плюс нашей программы в том, что можно научится не только важным аспектам работы с компьютером, но и функции для общения с друзьями! Плюсом нашего проекта является мобильность. Студенты будут сами выезжать в дома престарелых, для помощи пожилым людям.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711447" y="1283455"/>
            <a:ext cx="1110059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</a:rPr>
              <a:t>КОНКУРЕНТНЫЕ	ПРЕИМУЩЕСТВА	ПРОЕКТА</a:t>
            </a:r>
            <a:endParaRPr/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909" y="3811995"/>
            <a:ext cx="774142" cy="978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665" y="3063302"/>
            <a:ext cx="70992" cy="7099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/>
          <p:nvPr/>
        </p:nvSpPr>
        <p:spPr>
          <a:xfrm>
            <a:off x="9289142" y="2051050"/>
            <a:ext cx="0" cy="4681855"/>
          </a:xfrm>
          <a:custGeom>
            <a:avLst/>
            <a:gdLst/>
            <a:ahLst/>
            <a:cxnLst/>
            <a:rect l="l" t="t" r="r" b="b"/>
            <a:pathLst>
              <a:path w="120000" h="4681855" extrusionOk="0">
                <a:moveTo>
                  <a:pt x="0" y="0"/>
                </a:moveTo>
                <a:lnTo>
                  <a:pt x="0" y="4681537"/>
                </a:lnTo>
              </a:path>
            </a:pathLst>
          </a:custGeom>
          <a:noFill/>
          <a:ln w="9525" cap="flat" cmpd="sng">
            <a:solidFill>
              <a:srgbClr val="F723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 txBox="1">
            <a:spLocks noGrp="1"/>
          </p:cNvSpPr>
          <p:nvPr>
            <p:ph type="sldNum" idx="12"/>
          </p:nvPr>
        </p:nvSpPr>
        <p:spPr>
          <a:xfrm>
            <a:off x="12548043" y="6894768"/>
            <a:ext cx="231775" cy="18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1954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1217</Words>
  <Application>Microsoft Office PowerPoint</Application>
  <PresentationFormat>Произвольный</PresentationFormat>
  <Paragraphs>256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Возможности  онлайн-технологий для каждого  Шагарова Виктория Лобастова Марина </vt:lpstr>
      <vt:lpstr>ОПИСАНИЕ ПРОЕКТА</vt:lpstr>
      <vt:lpstr>ПРИВЯЗКА ПРОЕКТА К 800-ЛЕТИЮ  НИЖНЕГО НОВГОРОДА</vt:lpstr>
      <vt:lpstr>Презентация PowerPoint</vt:lpstr>
      <vt:lpstr>ЗАДАЧИ ПРОЕКТА</vt:lpstr>
      <vt:lpstr>Презентация PowerPoint</vt:lpstr>
      <vt:lpstr>Показатели проекта</vt:lpstr>
      <vt:lpstr>МАСШТАБИРОВАНИЕ ПРОЕКТА</vt:lpstr>
      <vt:lpstr>КОНКУРЕНТНЫЕ ПРЕИМУЩЕСТВА ПРОЕКТА</vt:lpstr>
      <vt:lpstr> Примерный план мероприятий</vt:lpstr>
      <vt:lpstr> Примерный  список домов престарелых Нижегородской области для выездов 2022 года</vt:lpstr>
      <vt:lpstr>СМЕТА ПРОЕКТА</vt:lpstr>
      <vt:lpstr>КОМАНДА ПРОЕКТА</vt:lpstr>
      <vt:lpstr>КОМАНДА ПРОЕКТА</vt:lpstr>
      <vt:lpstr>ОБЩАЯ ИНФОРМАЦИЯ ПО ПРОЕКТУ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 онлайн-технологий для каждого  Шагарова Виктория Лобастова Марина </dc:title>
  <cp:lastModifiedBy>user</cp:lastModifiedBy>
  <cp:revision>4</cp:revision>
  <dcterms:created xsi:type="dcterms:W3CDTF">2020-09-28T08:13:45Z</dcterms:created>
  <dcterms:modified xsi:type="dcterms:W3CDTF">2021-03-15T19:02:05Z</dcterms:modified>
</cp:coreProperties>
</file>